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800000"/>
    <a:srgbClr val="CCFFCC"/>
    <a:srgbClr val="FFFF99"/>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varScale="1">
        <p:scale>
          <a:sx n="58" d="100"/>
          <a:sy n="58" d="100"/>
        </p:scale>
        <p:origin x="54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01-Nov-21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2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 November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254923"/>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457200" y="1542797"/>
            <a:ext cx="31830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 – </a:t>
            </a:r>
            <a:r>
              <a:rPr lang="en-US" altLang="en-US" b="1" dirty="0">
                <a:solidFill>
                  <a:srgbClr val="FFFF00"/>
                </a:solidFill>
              </a:rPr>
              <a:t>8</a:t>
            </a:r>
            <a:r>
              <a:rPr lang="en-US" altLang="en-US" b="1" dirty="0" smtClean="0">
                <a:solidFill>
                  <a:srgbClr val="FFFF00"/>
                </a:solidFill>
              </a:rPr>
              <a:t> November 2021</a:t>
            </a:r>
            <a:endParaRPr lang="en-US" altLang="en-US" b="1" dirty="0">
              <a:solidFill>
                <a:srgbClr val="FFFF00"/>
              </a:solidFill>
            </a:endParaRPr>
          </a:p>
        </p:txBody>
      </p:sp>
      <p:pic>
        <p:nvPicPr>
          <p:cNvPr id="2" name="Image 1"/>
          <p:cNvPicPr>
            <a:picLocks noChangeAspect="1"/>
          </p:cNvPicPr>
          <p:nvPr/>
        </p:nvPicPr>
        <p:blipFill>
          <a:blip r:embed="rId3"/>
          <a:stretch>
            <a:fillRect/>
          </a:stretch>
        </p:blipFill>
        <p:spPr>
          <a:xfrm>
            <a:off x="347139" y="2026067"/>
            <a:ext cx="3557121" cy="4603333"/>
          </a:xfrm>
          <a:prstGeom prst="rect">
            <a:avLst/>
          </a:prstGeom>
        </p:spPr>
      </p:pic>
      <p:sp>
        <p:nvSpPr>
          <p:cNvPr id="3" name="Rectangle 2"/>
          <p:cNvSpPr/>
          <p:nvPr/>
        </p:nvSpPr>
        <p:spPr>
          <a:xfrm>
            <a:off x="4025405" y="1687513"/>
            <a:ext cx="4934940" cy="4788811"/>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Sierra Leone and Liberia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Cameroon and Gabon</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southeast South Sudan, Uganda, southern Ethiopia, Kenya and Somalia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Zambia, southern DR Congo, northeastern Botswana, Zimbabwe, Mozambique and Madagascar</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over eastern South Africa, Lesotho and Swaziland</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Moderate</a:t>
            </a:r>
            <a:endParaRPr lang="en-US" sz="11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419137" y="1458401"/>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9</a:t>
            </a:r>
            <a:r>
              <a:rPr lang="en-US" altLang="en-US" b="1" dirty="0" smtClean="0">
                <a:solidFill>
                  <a:srgbClr val="FFFF00"/>
                </a:solidFill>
              </a:rPr>
              <a:t> – 15 November 2021</a:t>
            </a:r>
            <a:endParaRPr lang="en-US" altLang="en-US" b="1" dirty="0">
              <a:solidFill>
                <a:srgbClr val="FFFF00"/>
              </a:solidFill>
            </a:endParaRPr>
          </a:p>
        </p:txBody>
      </p:sp>
      <p:pic>
        <p:nvPicPr>
          <p:cNvPr id="2" name="Image 1"/>
          <p:cNvPicPr>
            <a:picLocks noChangeAspect="1"/>
          </p:cNvPicPr>
          <p:nvPr/>
        </p:nvPicPr>
        <p:blipFill>
          <a:blip r:embed="rId3"/>
          <a:stretch>
            <a:fillRect/>
          </a:stretch>
        </p:blipFill>
        <p:spPr>
          <a:xfrm>
            <a:off x="247796" y="1856559"/>
            <a:ext cx="3695663" cy="4782622"/>
          </a:xfrm>
          <a:prstGeom prst="rect">
            <a:avLst/>
          </a:prstGeom>
        </p:spPr>
      </p:pic>
      <p:sp>
        <p:nvSpPr>
          <p:cNvPr id="3" name="Rectangle 2"/>
          <p:cNvSpPr/>
          <p:nvPr/>
        </p:nvSpPr>
        <p:spPr>
          <a:xfrm>
            <a:off x="3985953" y="1840589"/>
            <a:ext cx="4973897" cy="4788811"/>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There is an increased chance for above-average rainfall across Sierra Leone and Liberia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across Cameroon, Gabon and Congo</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southwestern Ethiopia, eastern South Sudan, eastern DR Congo, Uganda, western Kenya and northern Tanzania</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below-average rainfall across Zambia, southern DR Congo, northeastern Botswana, Zimbabwe, Mozambique and Madagascar</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divergence and upper-level convergence is expected to suppress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a:t>
            </a: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Moderate</a:t>
            </a:r>
          </a:p>
          <a:p>
            <a:pPr marL="342900" marR="0" lvl="0" indent="-342900" algn="just">
              <a:lnSpc>
                <a:spcPct val="107000"/>
              </a:lnSpc>
              <a:spcBef>
                <a:spcPts val="0"/>
              </a:spcBef>
              <a:spcAft>
                <a:spcPts val="0"/>
              </a:spcAft>
              <a:buFont typeface="+mj-lt"/>
              <a:buAutoNum type="arabicPeriod"/>
            </a:pPr>
            <a:endPar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eriod"/>
            </a:pPr>
            <a:r>
              <a:rPr lang="en-US" sz="11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There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is an increased chance for above-average rainfall over eastern South Africa, Lesotho and Swaziland</a:t>
            </a:r>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 An area of anomalous lower-level convergence and upper-level divergence is expected to enhance rainfall in the region. </a:t>
            </a:r>
            <a:r>
              <a:rPr lang="en-US" sz="1100" b="1" dirty="0">
                <a:solidFill>
                  <a:srgbClr val="FFFF00"/>
                </a:solidFill>
                <a:latin typeface="Arial" panose="020B0604020202020204" pitchFamily="34" charset="0"/>
                <a:ea typeface="Calibri" panose="020F0502020204030204" pitchFamily="34" charset="0"/>
                <a:cs typeface="Arial" panose="020B0604020202020204" pitchFamily="34" charset="0"/>
              </a:rPr>
              <a:t>Confidence: Moderate</a:t>
            </a:r>
            <a:endParaRPr lang="en-US" sz="11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767011" cy="5181600"/>
          </a:xfrm>
        </p:spPr>
        <p:txBody>
          <a:bodyPr/>
          <a:lstStyle/>
          <a:p>
            <a:pPr algn="just"/>
            <a:r>
              <a:rPr lang="en-US" altLang="en-US" sz="1200" b="1" dirty="0" smtClean="0">
                <a:solidFill>
                  <a:schemeClr val="bg1"/>
                </a:solidFill>
                <a:latin typeface="Arial" panose="020B0604020202020204" pitchFamily="34" charset="0"/>
                <a:cs typeface="Arial" panose="020B0604020202020204" pitchFamily="34" charset="0"/>
              </a:rPr>
              <a:t>During the past 30 to 90 days, </a:t>
            </a:r>
            <a:r>
              <a:rPr lang="en-US" altLang="en-US" sz="1200" b="1" dirty="0">
                <a:solidFill>
                  <a:schemeClr val="bg1"/>
                </a:solidFill>
                <a:latin typeface="Arial" panose="020B0604020202020204" pitchFamily="34" charset="0"/>
                <a:cs typeface="Arial" panose="020B0604020202020204" pitchFamily="34" charset="0"/>
              </a:rPr>
              <a:t>i</a:t>
            </a:r>
            <a:r>
              <a:rPr lang="en-US" altLang="en-US" sz="1200" b="1" dirty="0" smtClean="0">
                <a:solidFill>
                  <a:schemeClr val="bg1"/>
                </a:solidFill>
                <a:latin typeface="Arial" panose="020B0604020202020204" pitchFamily="34" charset="0"/>
                <a:cs typeface="Arial" panose="020B0604020202020204" pitchFamily="34" charset="0"/>
              </a:rPr>
              <a:t>n West Africa, southern Senegal, southwestern Mali, southwestern Burkina Faso, Guinea, Sierra Leone, Liberia, northern and southern Côte d’Ivoire, southern Ghana, and central and southwestern Nigeria observed above-average rainfall. Eastern Nigeria continued to experience negative precipitation anomalies. </a:t>
            </a:r>
            <a:r>
              <a:rPr lang="en-US" altLang="en-US" sz="1200" b="1" dirty="0">
                <a:solidFill>
                  <a:schemeClr val="bg1"/>
                </a:solidFill>
                <a:latin typeface="Arial" panose="020B0604020202020204" pitchFamily="34" charset="0"/>
                <a:cs typeface="Arial" panose="020B0604020202020204" pitchFamily="34" charset="0"/>
              </a:rPr>
              <a:t>In Central Africa, moisture surpluses were found </a:t>
            </a:r>
            <a:r>
              <a:rPr lang="en-US" altLang="en-US" sz="1200" b="1" dirty="0" smtClean="0">
                <a:solidFill>
                  <a:schemeClr val="bg1"/>
                </a:solidFill>
                <a:latin typeface="Arial" panose="020B0604020202020204" pitchFamily="34" charset="0"/>
                <a:cs typeface="Arial" panose="020B0604020202020204" pitchFamily="34" charset="0"/>
              </a:rPr>
              <a:t>across eastern Chad, much of CAR</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much of Congo, and many parts of DRC. </a:t>
            </a:r>
            <a:r>
              <a:rPr lang="en-US" altLang="en-US" sz="1200" b="1" dirty="0">
                <a:solidFill>
                  <a:schemeClr val="bg1"/>
                </a:solidFill>
                <a:latin typeface="Arial" panose="020B0604020202020204" pitchFamily="34" charset="0"/>
                <a:cs typeface="Arial" panose="020B0604020202020204" pitchFamily="34" charset="0"/>
              </a:rPr>
              <a:t>Moisture deficits </a:t>
            </a:r>
            <a:r>
              <a:rPr lang="en-US" altLang="en-US" sz="1200" b="1" dirty="0" smtClean="0">
                <a:solidFill>
                  <a:schemeClr val="bg1"/>
                </a:solidFill>
                <a:latin typeface="Arial" panose="020B0604020202020204" pitchFamily="34" charset="0"/>
                <a:cs typeface="Arial" panose="020B0604020202020204" pitchFamily="34" charset="0"/>
              </a:rPr>
              <a:t>were found across southwestern Chad, </a:t>
            </a:r>
            <a:r>
              <a:rPr lang="en-US" altLang="en-US" sz="1200" b="1" dirty="0">
                <a:solidFill>
                  <a:schemeClr val="bg1"/>
                </a:solidFill>
                <a:latin typeface="Arial" panose="020B0604020202020204" pitchFamily="34" charset="0"/>
                <a:cs typeface="Arial" panose="020B0604020202020204" pitchFamily="34" charset="0"/>
              </a:rPr>
              <a:t>Cameroon, </a:t>
            </a:r>
            <a:r>
              <a:rPr lang="en-US" altLang="en-US" sz="1200" b="1" dirty="0" smtClean="0">
                <a:solidFill>
                  <a:schemeClr val="bg1"/>
                </a:solidFill>
                <a:latin typeface="Arial" panose="020B0604020202020204" pitchFamily="34" charset="0"/>
                <a:cs typeface="Arial" panose="020B0604020202020204" pitchFamily="34" charset="0"/>
              </a:rPr>
              <a:t>Equatorial Guinea, western Gabon, and southern Congo. In East Africa, above-average </a:t>
            </a:r>
            <a:r>
              <a:rPr lang="en-US" altLang="en-US" sz="1200" b="1" dirty="0">
                <a:solidFill>
                  <a:schemeClr val="bg1"/>
                </a:solidFill>
                <a:latin typeface="Arial" panose="020B0604020202020204" pitchFamily="34" charset="0"/>
                <a:cs typeface="Arial" panose="020B0604020202020204" pitchFamily="34" charset="0"/>
              </a:rPr>
              <a:t>rainfall </a:t>
            </a:r>
            <a:r>
              <a:rPr lang="en-US" altLang="en-US" sz="1200" b="1" dirty="0" smtClean="0">
                <a:solidFill>
                  <a:schemeClr val="bg1"/>
                </a:solidFill>
                <a:latin typeface="Arial" panose="020B0604020202020204" pitchFamily="34" charset="0"/>
                <a:cs typeface="Arial" panose="020B0604020202020204" pitchFamily="34" charset="0"/>
              </a:rPr>
              <a:t>prevailed in Eritrea, northern Ethiopia, northern Somalia, and much of South Sudan. Southern Ethiopia, Kenya, and southern Somalia observed below-average rainfall. Eastern Angola, western Zambia, portions of South Africa, and eastern Madagascar experienced moisture surpluses.</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a:t>
            </a:r>
            <a:r>
              <a:rPr lang="en-US" altLang="en-US" sz="1200" b="1" dirty="0" smtClean="0">
                <a:solidFill>
                  <a:schemeClr val="bg1"/>
                </a:solidFill>
                <a:latin typeface="Arial" panose="020B0604020202020204" pitchFamily="34" charset="0"/>
                <a:cs typeface="Arial" panose="020B0604020202020204" pitchFamily="34" charset="0"/>
              </a:rPr>
              <a:t>, in West Africa, southern Senegal, Guinea-Bissau, Guinea, Sierra Leone, Liberia, southern Côte d’Ivoire, southern Ghana, and southern Nigeria received above-average rainfall. Moisture surpluses of over 100 mm were found across local areas in western Guinea, Gabon, central Congo, and western DRC. In East Africa, below-average rainfall conditions prevailed in the Greater Horn of Africa, except across central South Sudan. In Southern Africa, Angola, western Zambia, western Namibia, Botswana, Zimbabwe, South Africa, southern Mozambique, and northern Madagascar experienced above-average rainfall.</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Sierra Leone, Liberia, Cameroon, Gabon, eastern South Africa, Lesotho and Swaziland. Conversely, there is an increased chance for below-average rainfall across southeast South Sudan, Uganda, southern Ethiopia, Kenya, Somalia, Zambia, southern DR Congo, northeastern Botswana, Zimbabwe, Mozambique and Madagascar.</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below-average rainfall across Sierra Leone, Liberia, Cameroon, Gabon, Congo, eastern South Africa, Lesotho and Swaziland. There is an increased chance for below-average rainfall across southwestern Ethiopia, eastern South Sudan, eastern DR Congo, Uganda, western Kenya, northern Tanzania, Zambia, southern DR Congo, northeastern Botswana, Zimbabwe, Mozambique and Madagascar.</a:t>
            </a:r>
          </a:p>
          <a:p>
            <a:pPr algn="just"/>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46703"/>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2057400"/>
            <a:ext cx="8305800" cy="44958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latin typeface="Arial" panose="020B0604020202020204" pitchFamily="34" charset="0"/>
                <a:cs typeface="Arial" panose="020B0604020202020204" pitchFamily="34" charset="0"/>
              </a:rPr>
              <a:t>During the past 7 </a:t>
            </a:r>
            <a:r>
              <a:rPr lang="en-US" altLang="en-US" b="1" dirty="0" smtClean="0">
                <a:solidFill>
                  <a:schemeClr val="bg1"/>
                </a:solidFill>
                <a:latin typeface="Arial" panose="020B0604020202020204" pitchFamily="34" charset="0"/>
                <a:cs typeface="Arial" panose="020B0604020202020204" pitchFamily="34" charset="0"/>
              </a:rPr>
              <a:t>days, local areas in western Guinea,  Gabon, and central Congo received heavy rainfall amounts of over 150 mm (more than 100 mm above the mean).</a:t>
            </a: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week-1 outlooks depict an increased chance for above-average rainfall </a:t>
            </a:r>
            <a:r>
              <a:rPr lang="en-US" alt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Sierra </a:t>
            </a:r>
            <a:r>
              <a:rPr lang="en-US" b="1" dirty="0" smtClean="0">
                <a:solidFill>
                  <a:schemeClr val="bg1"/>
                </a:solidFill>
              </a:rPr>
              <a:t>Leone, Liberia, Cameroon, Gabon, </a:t>
            </a:r>
            <a:r>
              <a:rPr lang="en-US" b="1" dirty="0">
                <a:solidFill>
                  <a:schemeClr val="bg1"/>
                </a:solidFill>
              </a:rPr>
              <a:t>eastern South Africa, Lesotho and Swaziland</a:t>
            </a:r>
            <a:r>
              <a:rPr lang="en-US" b="1" dirty="0" smtClean="0">
                <a:solidFill>
                  <a:schemeClr val="bg1"/>
                </a:solidFill>
              </a:rPr>
              <a:t>.</a:t>
            </a:r>
            <a:r>
              <a:rPr lang="en-US" b="1" dirty="0" smtClean="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Conversely, there </a:t>
            </a:r>
            <a:r>
              <a:rPr lang="en-US" b="1" dirty="0">
                <a:solidFill>
                  <a:schemeClr val="bg1"/>
                </a:solidFill>
                <a:latin typeface="Arial" panose="020B0604020202020204" pitchFamily="34" charset="0"/>
                <a:cs typeface="Arial" panose="020B0604020202020204" pitchFamily="34" charset="0"/>
              </a:rPr>
              <a:t>is an increased chance for below-average 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southeast South Sudan, Uganda, southern Ethiopia, </a:t>
            </a:r>
            <a:r>
              <a:rPr lang="en-US" b="1" dirty="0" smtClean="0">
                <a:solidFill>
                  <a:schemeClr val="bg1"/>
                </a:solidFill>
              </a:rPr>
              <a:t>Kenya, Somalia, </a:t>
            </a:r>
            <a:r>
              <a:rPr lang="en-US" b="1" dirty="0">
                <a:solidFill>
                  <a:schemeClr val="bg1"/>
                </a:solidFill>
              </a:rPr>
              <a:t>Zambia, southern DR Congo, northeastern Botswana, Zimbabwe, Mozambique and Madagascar</a:t>
            </a:r>
            <a:r>
              <a:rPr lang="en-US" b="1" dirty="0" smtClean="0">
                <a:solidFill>
                  <a:schemeClr val="bg1"/>
                </a:solidFill>
              </a:rPr>
              <a:t>.</a:t>
            </a:r>
            <a:endParaRPr 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week-2 outlooks call for an </a:t>
            </a:r>
            <a:r>
              <a:rPr lang="en-US" b="1" dirty="0" smtClean="0">
                <a:solidFill>
                  <a:schemeClr val="bg1"/>
                </a:solidFill>
                <a:latin typeface="Arial" panose="020B0604020202020204" pitchFamily="34" charset="0"/>
                <a:cs typeface="Arial" panose="020B0604020202020204" pitchFamily="34" charset="0"/>
              </a:rPr>
              <a:t>increased </a:t>
            </a:r>
            <a:r>
              <a:rPr lang="en-US" b="1" dirty="0">
                <a:solidFill>
                  <a:schemeClr val="bg1"/>
                </a:solidFill>
                <a:latin typeface="Arial" panose="020B0604020202020204" pitchFamily="34" charset="0"/>
                <a:cs typeface="Arial" panose="020B0604020202020204" pitchFamily="34" charset="0"/>
              </a:rPr>
              <a:t>chance for </a:t>
            </a:r>
            <a:r>
              <a:rPr lang="en-US" b="1" dirty="0" smtClean="0">
                <a:solidFill>
                  <a:schemeClr val="bg1"/>
                </a:solidFill>
                <a:latin typeface="Arial" panose="020B0604020202020204" pitchFamily="34" charset="0"/>
                <a:cs typeface="Arial" panose="020B0604020202020204" pitchFamily="34" charset="0"/>
              </a:rPr>
              <a:t>below-average </a:t>
            </a:r>
            <a:r>
              <a:rPr lang="en-US" b="1" dirty="0">
                <a:solidFill>
                  <a:schemeClr val="bg1"/>
                </a:solidFill>
                <a:latin typeface="Arial" panose="020B0604020202020204" pitchFamily="34" charset="0"/>
                <a:cs typeface="Arial" panose="020B0604020202020204" pitchFamily="34" charset="0"/>
              </a:rPr>
              <a:t>rainfall </a:t>
            </a:r>
            <a:r>
              <a:rPr lang="en-US" b="1" dirty="0" smtClean="0">
                <a:solidFill>
                  <a:schemeClr val="bg1"/>
                </a:solidFill>
                <a:latin typeface="Arial" panose="020B0604020202020204" pitchFamily="34" charset="0"/>
                <a:cs typeface="Arial" panose="020B0604020202020204" pitchFamily="34" charset="0"/>
              </a:rPr>
              <a:t>across </a:t>
            </a:r>
            <a:r>
              <a:rPr lang="en-US" b="1" dirty="0">
                <a:solidFill>
                  <a:schemeClr val="bg1"/>
                </a:solidFill>
              </a:rPr>
              <a:t>Sierra </a:t>
            </a:r>
            <a:r>
              <a:rPr lang="en-US" b="1" dirty="0" smtClean="0">
                <a:solidFill>
                  <a:schemeClr val="bg1"/>
                </a:solidFill>
              </a:rPr>
              <a:t>Leone, Liberia, </a:t>
            </a:r>
            <a:r>
              <a:rPr lang="en-US" b="1" dirty="0">
                <a:solidFill>
                  <a:schemeClr val="bg1"/>
                </a:solidFill>
              </a:rPr>
              <a:t>Cameroon, </a:t>
            </a:r>
            <a:r>
              <a:rPr lang="en-US" b="1" dirty="0" smtClean="0">
                <a:solidFill>
                  <a:schemeClr val="bg1"/>
                </a:solidFill>
              </a:rPr>
              <a:t>Gabon, Congo, </a:t>
            </a:r>
            <a:r>
              <a:rPr lang="en-US" b="1" dirty="0">
                <a:solidFill>
                  <a:schemeClr val="bg1"/>
                </a:solidFill>
              </a:rPr>
              <a:t>eastern South Africa, Lesotho and Swaziland</a:t>
            </a:r>
            <a:r>
              <a:rPr lang="en-US" b="1" dirty="0" smtClean="0">
                <a:solidFill>
                  <a:schemeClr val="bg1"/>
                </a:solidFill>
              </a:rPr>
              <a:t>. There is an increased chance for below-average rainfall across </a:t>
            </a:r>
            <a:r>
              <a:rPr lang="en-US" b="1" dirty="0">
                <a:solidFill>
                  <a:schemeClr val="bg1"/>
                </a:solidFill>
              </a:rPr>
              <a:t>southwestern Ethiopia, eastern South Sudan, eastern DR Congo, Uganda, western </a:t>
            </a:r>
            <a:r>
              <a:rPr lang="en-US" b="1" dirty="0" smtClean="0">
                <a:solidFill>
                  <a:schemeClr val="bg1"/>
                </a:solidFill>
              </a:rPr>
              <a:t>Kenya, </a:t>
            </a:r>
            <a:r>
              <a:rPr lang="en-US" b="1" dirty="0">
                <a:solidFill>
                  <a:schemeClr val="bg1"/>
                </a:solidFill>
              </a:rPr>
              <a:t>northern </a:t>
            </a:r>
            <a:r>
              <a:rPr lang="en-US" b="1" dirty="0" smtClean="0">
                <a:solidFill>
                  <a:schemeClr val="bg1"/>
                </a:solidFill>
              </a:rPr>
              <a:t>Tanzania, </a:t>
            </a:r>
            <a:r>
              <a:rPr lang="en-US" b="1" dirty="0">
                <a:solidFill>
                  <a:schemeClr val="bg1"/>
                </a:solidFill>
              </a:rPr>
              <a:t>Zambia, southern DR Congo, northeastern Botswana, Zimbabwe, Mozambique and </a:t>
            </a:r>
            <a:r>
              <a:rPr lang="en-US" b="1" dirty="0" smtClean="0">
                <a:solidFill>
                  <a:schemeClr val="bg1"/>
                </a:solidFill>
              </a:rPr>
              <a:t>Madagascar.</a:t>
            </a: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228600" y="4150310"/>
            <a:ext cx="8686800" cy="263149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Over </a:t>
            </a:r>
            <a:r>
              <a:rPr lang="en-US" altLang="en-US" sz="1100" b="1" dirty="0">
                <a:solidFill>
                  <a:schemeClr val="bg1"/>
                </a:solidFill>
              </a:rPr>
              <a:t>the past </a:t>
            </a:r>
            <a:r>
              <a:rPr lang="en-US" altLang="en-US" sz="1100" b="1" dirty="0" smtClean="0">
                <a:solidFill>
                  <a:schemeClr val="bg1"/>
                </a:solidFill>
              </a:rPr>
              <a:t>90 </a:t>
            </a:r>
            <a:r>
              <a:rPr lang="en-US" altLang="en-US" sz="1100" b="1" dirty="0">
                <a:solidFill>
                  <a:schemeClr val="bg1"/>
                </a:solidFill>
              </a:rPr>
              <a:t>days, </a:t>
            </a:r>
            <a:r>
              <a:rPr lang="en-US" altLang="en-US" sz="1100" b="1" dirty="0" smtClean="0">
                <a:solidFill>
                  <a:schemeClr val="bg1"/>
                </a:solidFill>
              </a:rPr>
              <a:t>in </a:t>
            </a:r>
            <a:r>
              <a:rPr lang="en-US" altLang="en-US" sz="1100" b="1" dirty="0">
                <a:solidFill>
                  <a:schemeClr val="bg1"/>
                </a:solidFill>
              </a:rPr>
              <a:t>West </a:t>
            </a:r>
            <a:r>
              <a:rPr lang="en-US" altLang="en-US" sz="1100" b="1" dirty="0" smtClean="0">
                <a:solidFill>
                  <a:schemeClr val="bg1"/>
                </a:solidFill>
              </a:rPr>
              <a:t>Africa, moisture surpluses of over 300 mm were observed across southwestern Mali, Guinea, Sierra Leone, northern Liberia, southern Côte d’Ivoire, southern Ghana, and portions of southern Nigeria. Positive precipitation anomalies of over 500 mm were found across local areas in Guinea, Sierra Leone, northern Liberia, and southern Nigeria. Conversely, central and eastern Nigeria experienced </a:t>
            </a:r>
            <a:r>
              <a:rPr lang="en-US" altLang="en-US" sz="1100" b="1" dirty="0">
                <a:solidFill>
                  <a:schemeClr val="bg1"/>
                </a:solidFill>
              </a:rPr>
              <a:t>moisture deficits of over 100 </a:t>
            </a:r>
            <a:r>
              <a:rPr lang="en-US" altLang="en-US" sz="1100" b="1" dirty="0" smtClean="0">
                <a:solidFill>
                  <a:schemeClr val="bg1"/>
                </a:solidFill>
              </a:rPr>
              <a:t>mm.</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a:t>
            </a:r>
            <a:r>
              <a:rPr lang="en-US" altLang="en-US" sz="1100" b="1" dirty="0" smtClean="0">
                <a:solidFill>
                  <a:schemeClr val="bg1"/>
                </a:solidFill>
              </a:rPr>
              <a:t>precipitation was well above-average across western and eastern Chad, much of CAR, southeastern Cameroon, eastern Gabon, much of Congo, and portions of DRC (positive precipitation anomalies of over 100 mm). Below-average precipitation conditions (more than 100 mm below the mean) were found across southwestern </a:t>
            </a:r>
            <a:r>
              <a:rPr lang="en-US" altLang="en-US" sz="1100" b="1" dirty="0">
                <a:solidFill>
                  <a:schemeClr val="bg1"/>
                </a:solidFill>
              </a:rPr>
              <a:t>Chad, </a:t>
            </a:r>
            <a:r>
              <a:rPr lang="en-US" altLang="en-US" sz="1100" b="1" dirty="0" smtClean="0">
                <a:solidFill>
                  <a:schemeClr val="bg1"/>
                </a:solidFill>
              </a:rPr>
              <a:t>many parts of Cameroon, Equatorial Guinea, western Gabon, and northeastern DRC</a:t>
            </a:r>
            <a:r>
              <a:rPr lang="en-US" altLang="en-US" sz="1100" b="1" dirty="0">
                <a:solidFill>
                  <a:schemeClr val="bg1"/>
                </a:solidFill>
              </a:rPr>
              <a:t>. Large moisture deficits of over 300 mm were observed in western Cameroon</a:t>
            </a:r>
            <a:r>
              <a:rPr lang="en-US" altLang="en-US" sz="1100" b="1" dirty="0" smtClean="0">
                <a:solidFill>
                  <a:schemeClr val="bg1"/>
                </a:solidFill>
              </a:rPr>
              <a:t>.</a:t>
            </a:r>
          </a:p>
          <a:p>
            <a:pPr algn="just" eaLnBrk="1" hangingPunct="1">
              <a:lnSpc>
                <a:spcPct val="90000"/>
              </a:lnSpc>
              <a:spcBef>
                <a:spcPct val="50000"/>
              </a:spcBef>
            </a:pPr>
            <a:r>
              <a:rPr lang="en-US" altLang="en-US" sz="1100" b="1" dirty="0" smtClean="0">
                <a:solidFill>
                  <a:schemeClr val="bg1"/>
                </a:solidFill>
              </a:rPr>
              <a:t> In </a:t>
            </a:r>
            <a:r>
              <a:rPr lang="en-US" altLang="en-US" sz="1100" b="1" dirty="0">
                <a:solidFill>
                  <a:schemeClr val="bg1"/>
                </a:solidFill>
              </a:rPr>
              <a:t>East Africa, northwestern Ethiopia received heavy rainfall amounts of over </a:t>
            </a:r>
            <a:r>
              <a:rPr lang="en-US" altLang="en-US" sz="1100" b="1" dirty="0" smtClean="0">
                <a:solidFill>
                  <a:schemeClr val="bg1"/>
                </a:solidFill>
              </a:rPr>
              <a:t>750 </a:t>
            </a:r>
            <a:r>
              <a:rPr lang="en-US" altLang="en-US" sz="1100" b="1" dirty="0">
                <a:solidFill>
                  <a:schemeClr val="bg1"/>
                </a:solidFill>
              </a:rPr>
              <a:t>mm (more than </a:t>
            </a:r>
            <a:r>
              <a:rPr lang="en-US" altLang="en-US" sz="1100" b="1" dirty="0" smtClean="0">
                <a:solidFill>
                  <a:schemeClr val="bg1"/>
                </a:solidFill>
              </a:rPr>
              <a:t>300 </a:t>
            </a:r>
            <a:r>
              <a:rPr lang="en-US" altLang="en-US" sz="1100" b="1" dirty="0">
                <a:solidFill>
                  <a:schemeClr val="bg1"/>
                </a:solidFill>
              </a:rPr>
              <a:t>mm above the mean</a:t>
            </a:r>
            <a:r>
              <a:rPr lang="en-US" altLang="en-US" sz="1100" b="1" dirty="0" smtClean="0">
                <a:solidFill>
                  <a:schemeClr val="bg1"/>
                </a:solidFill>
              </a:rPr>
              <a:t>). Heavy rainfall was also found over Sudan, parts of South Sudan, western Eritrea, northern Ethiopia, and northern Somalia. Negative precipitation </a:t>
            </a:r>
            <a:r>
              <a:rPr lang="en-US" altLang="en-US" sz="1100" b="1" dirty="0">
                <a:solidFill>
                  <a:schemeClr val="bg1"/>
                </a:solidFill>
              </a:rPr>
              <a:t>anomalies of over 5</a:t>
            </a:r>
            <a:r>
              <a:rPr lang="en-US" altLang="en-US" sz="1100" b="1" dirty="0" smtClean="0">
                <a:solidFill>
                  <a:schemeClr val="bg1"/>
                </a:solidFill>
              </a:rPr>
              <a:t>0 mm</a:t>
            </a:r>
            <a:r>
              <a:rPr lang="en-US" altLang="en-US" sz="1100" b="1" dirty="0">
                <a:solidFill>
                  <a:schemeClr val="bg1"/>
                </a:solidFill>
              </a:rPr>
              <a:t> </a:t>
            </a:r>
            <a:r>
              <a:rPr lang="en-US" altLang="en-US" sz="1100" b="1" dirty="0" smtClean="0">
                <a:solidFill>
                  <a:schemeClr val="bg1"/>
                </a:solidFill>
              </a:rPr>
              <a:t>were observed over portions of South Sudan, southern Ethiopia, Uganda, much of Kenya and Somalia.</a:t>
            </a:r>
          </a:p>
          <a:p>
            <a:pPr algn="just" eaLnBrk="1" hangingPunct="1">
              <a:lnSpc>
                <a:spcPct val="90000"/>
              </a:lnSpc>
              <a:spcBef>
                <a:spcPct val="50000"/>
              </a:spcBef>
            </a:pPr>
            <a:r>
              <a:rPr lang="en-US" altLang="en-US" sz="1100" b="1" dirty="0" smtClean="0">
                <a:solidFill>
                  <a:schemeClr val="bg1"/>
                </a:solidFill>
              </a:rPr>
              <a:t>In Southern Africa, local areas in Angola, Zambia, Zimbabwe, South Africa, and eastern Madagascar registered heavy rainfall (more than 100 mm above the mean).</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447800" y="914400"/>
            <a:ext cx="3124200" cy="3124200"/>
          </a:xfrm>
          <a:prstGeom prst="rect">
            <a:avLst/>
          </a:prstGeom>
        </p:spPr>
      </p:pic>
      <p:pic>
        <p:nvPicPr>
          <p:cNvPr id="3" name="Image 2"/>
          <p:cNvPicPr>
            <a:picLocks noChangeAspect="1"/>
          </p:cNvPicPr>
          <p:nvPr/>
        </p:nvPicPr>
        <p:blipFill>
          <a:blip r:embed="rId4"/>
          <a:stretch>
            <a:fillRect/>
          </a:stretch>
        </p:blipFill>
        <p:spPr>
          <a:xfrm>
            <a:off x="4876800" y="914400"/>
            <a:ext cx="3124200" cy="3124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152400" y="4531953"/>
            <a:ext cx="8763000" cy="224984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West Africa, rainfall totals exceeding 200 mm led to moisture surpluses of over 100 mm across Guinea, Sierra Leone, Liberia, southern Côte d’Ivoire, southern Ghana, and parts of Nigeria. Moisture deficits of over 100 mm were observed across eastern Nigeria.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a:t>
            </a:r>
            <a:r>
              <a:rPr lang="en-US" altLang="en-US" sz="1140" b="1" dirty="0" smtClean="0">
                <a:solidFill>
                  <a:schemeClr val="bg1"/>
                </a:solidFill>
              </a:rPr>
              <a:t>precipitation was 100 mm above the mean across local areas in western and central Chad, portions of CAR, eastern Gabon, Congo, and western DRC. Below-average precipitation prevailed in northeastern CAR, Cameroon, Equatorial Guinea, western Gabon, and southern Congo. Western Cameroon (more than 50 mm below the mean), Western Cameron, Equatorial Guinea, and western Gabon experienced negative precipitation anomalies of over 100 mm.</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East Africa</a:t>
            </a:r>
            <a:r>
              <a:rPr lang="en-US" altLang="en-US" sz="1140" b="1" dirty="0" smtClean="0">
                <a:solidFill>
                  <a:schemeClr val="bg1"/>
                </a:solidFill>
              </a:rPr>
              <a:t>, moisture surpluses of over 100 mm were found across local areas in eastern Sudan, South Sudan, northern Ethiopia, and western Kenya. Moisture deficits of over 50 mm were observed over northwestern and southeastern South Sudan, southern Ethiopia, eastern Kenya, and southern Somalia.</a:t>
            </a:r>
          </a:p>
          <a:p>
            <a:pPr algn="just" eaLnBrk="1" hangingPunct="1">
              <a:lnSpc>
                <a:spcPct val="90000"/>
              </a:lnSpc>
              <a:spcBef>
                <a:spcPct val="50000"/>
              </a:spcBef>
            </a:pPr>
            <a:r>
              <a:rPr lang="en-US" altLang="en-US" sz="1140" b="1" dirty="0" smtClean="0">
                <a:solidFill>
                  <a:schemeClr val="bg1"/>
                </a:solidFill>
              </a:rPr>
              <a:t>In Southern Africa, northern and central Angola and western Zambia registered rainfall amounts of over 150 mm (more than 50 mm above the mean).</a:t>
            </a:r>
          </a:p>
        </p:txBody>
      </p:sp>
      <p:pic>
        <p:nvPicPr>
          <p:cNvPr id="2" name="Image 1"/>
          <p:cNvPicPr>
            <a:picLocks noChangeAspect="1"/>
          </p:cNvPicPr>
          <p:nvPr/>
        </p:nvPicPr>
        <p:blipFill>
          <a:blip r:embed="rId3"/>
          <a:stretch>
            <a:fillRect/>
          </a:stretch>
        </p:blipFill>
        <p:spPr>
          <a:xfrm>
            <a:off x="1219200" y="936567"/>
            <a:ext cx="3505200" cy="3505200"/>
          </a:xfrm>
          <a:prstGeom prst="rect">
            <a:avLst/>
          </a:prstGeom>
        </p:spPr>
      </p:pic>
      <p:pic>
        <p:nvPicPr>
          <p:cNvPr id="3" name="Image 2"/>
          <p:cNvPicPr>
            <a:picLocks noChangeAspect="1"/>
          </p:cNvPicPr>
          <p:nvPr/>
        </p:nvPicPr>
        <p:blipFill>
          <a:blip r:embed="rId4"/>
          <a:stretch>
            <a:fillRect/>
          </a:stretch>
        </p:blipFill>
        <p:spPr>
          <a:xfrm>
            <a:off x="4914899" y="940723"/>
            <a:ext cx="3501043" cy="35010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57942" y="4415303"/>
            <a:ext cx="8613775" cy="236372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a:solidFill>
                  <a:schemeClr val="bg1"/>
                </a:solidFill>
              </a:rPr>
              <a:t>During </a:t>
            </a:r>
            <a:r>
              <a:rPr lang="en-US" altLang="en-US" sz="1200" b="1" dirty="0" smtClean="0">
                <a:solidFill>
                  <a:schemeClr val="bg1"/>
                </a:solidFill>
              </a:rPr>
              <a:t>the past </a:t>
            </a:r>
            <a:r>
              <a:rPr lang="en-US" altLang="en-US" sz="1200" b="1" dirty="0">
                <a:solidFill>
                  <a:schemeClr val="bg1"/>
                </a:solidFill>
              </a:rPr>
              <a:t>7 days, </a:t>
            </a:r>
            <a:r>
              <a:rPr lang="en-US" altLang="en-US" sz="1200" b="1" dirty="0" smtClean="0">
                <a:solidFill>
                  <a:schemeClr val="bg1"/>
                </a:solidFill>
              </a:rPr>
              <a:t>in West Africa, southern Senegal, southwestern Mali, Guinea-Bissau, Guinea, Sierra Leone, Liberia, southern Côte d’Ivoire, and southern Ghana experienced above-average rainfall, with moisture surpluses of over 50 mm. Local areas in western Guinea registered rainfall amounts of 150-200 mm (more than 100 mm above the mean).</a:t>
            </a:r>
          </a:p>
          <a:p>
            <a:pPr algn="just" eaLnBrk="1" hangingPunct="1">
              <a:lnSpc>
                <a:spcPct val="90000"/>
              </a:lnSpc>
              <a:spcBef>
                <a:spcPct val="50000"/>
              </a:spcBef>
            </a:pPr>
            <a:r>
              <a:rPr lang="en-US" altLang="en-US" sz="1200" b="1" dirty="0" smtClean="0">
                <a:solidFill>
                  <a:schemeClr val="bg1"/>
                </a:solidFill>
              </a:rPr>
              <a:t>In Central Africa, local areas in Gabon, central Congo, and western DRC received precipitation totals of over 150 mm (more than 100 mm above the mean). Precipitation was above-average across portions of CAR and much of DRC.</a:t>
            </a:r>
          </a:p>
          <a:p>
            <a:pPr algn="just" eaLnBrk="1" hangingPunct="1">
              <a:lnSpc>
                <a:spcPct val="90000"/>
              </a:lnSpc>
              <a:spcBef>
                <a:spcPct val="50000"/>
              </a:spcBef>
            </a:pPr>
            <a:r>
              <a:rPr lang="en-US" altLang="en-US" sz="1200" b="1" dirty="0" smtClean="0">
                <a:solidFill>
                  <a:schemeClr val="bg1"/>
                </a:solidFill>
              </a:rPr>
              <a:t>In East Africa, Ethiopia, western and eastern CAR, Uganda, Uganda, Kenya, and Somalia experienced light moisture deficits of 10-25 mm. Conversely, central South Sudan experienced above-average rainfall, with moisture surpluses of over 25 mm.</a:t>
            </a:r>
          </a:p>
          <a:p>
            <a:pPr algn="just" eaLnBrk="1" hangingPunct="1">
              <a:lnSpc>
                <a:spcPct val="90000"/>
              </a:lnSpc>
              <a:spcBef>
                <a:spcPct val="50000"/>
              </a:spcBef>
            </a:pPr>
            <a:r>
              <a:rPr lang="en-US" altLang="en-US" sz="1200" b="1" dirty="0" smtClean="0">
                <a:solidFill>
                  <a:schemeClr val="bg1"/>
                </a:solidFill>
              </a:rPr>
              <a:t>In Southern Africa, positive precipitation anomalies of over 25 mm were found across Angola, western Zambia, eastern Namibia, Botswana, South Africa, southern Mozambique, and northern Madagascar.</a:t>
            </a:r>
          </a:p>
        </p:txBody>
      </p:sp>
      <p:pic>
        <p:nvPicPr>
          <p:cNvPr id="4" name="Image 3"/>
          <p:cNvPicPr>
            <a:picLocks noChangeAspect="1"/>
          </p:cNvPicPr>
          <p:nvPr/>
        </p:nvPicPr>
        <p:blipFill>
          <a:blip r:embed="rId3"/>
          <a:stretch>
            <a:fillRect/>
          </a:stretch>
        </p:blipFill>
        <p:spPr>
          <a:xfrm>
            <a:off x="1374775" y="922335"/>
            <a:ext cx="3421063" cy="3421063"/>
          </a:xfrm>
          <a:prstGeom prst="rect">
            <a:avLst/>
          </a:prstGeom>
        </p:spPr>
      </p:pic>
      <p:pic>
        <p:nvPicPr>
          <p:cNvPr id="5" name="Image 4"/>
          <p:cNvPicPr>
            <a:picLocks noChangeAspect="1"/>
          </p:cNvPicPr>
          <p:nvPr/>
        </p:nvPicPr>
        <p:blipFill>
          <a:blip r:embed="rId4"/>
          <a:stretch>
            <a:fillRect/>
          </a:stretch>
        </p:blipFill>
        <p:spPr>
          <a:xfrm>
            <a:off x="4914900" y="922335"/>
            <a:ext cx="3421063" cy="3421063"/>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306560" y="5486400"/>
            <a:ext cx="8378480" cy="116955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The 850-hPa atmospheric circulation pattern features an anomalous cyclonic circulation that may have contributed to enhanced rainfall in Senegal, Guinea-Bissau, Guinea, Sierra Leone, Liberia, and portions of Côte d’Ivoire.</a:t>
            </a:r>
          </a:p>
          <a:p>
            <a:pPr algn="just" eaLnBrk="1" hangingPunct="1">
              <a:lnSpc>
                <a:spcPct val="90000"/>
              </a:lnSpc>
              <a:spcBef>
                <a:spcPct val="50000"/>
              </a:spcBef>
            </a:pPr>
            <a:r>
              <a:rPr lang="en-US" altLang="en-US" sz="1400" b="1" dirty="0" smtClean="0">
                <a:solidFill>
                  <a:schemeClr val="bg1"/>
                </a:solidFill>
              </a:rPr>
              <a:t>A strong cyclonic circulation was present over Angola. This may have led to enhanced rainfall in this region.</a:t>
            </a:r>
          </a:p>
        </p:txBody>
      </p:sp>
      <p:sp>
        <p:nvSpPr>
          <p:cNvPr id="7" name="Oval 2"/>
          <p:cNvSpPr/>
          <p:nvPr/>
        </p:nvSpPr>
        <p:spPr bwMode="auto">
          <a:xfrm>
            <a:off x="6553200" y="2362902"/>
            <a:ext cx="853294" cy="7620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2" name="Image 1"/>
          <p:cNvPicPr>
            <a:picLocks noChangeAspect="1"/>
          </p:cNvPicPr>
          <p:nvPr/>
        </p:nvPicPr>
        <p:blipFill>
          <a:blip r:embed="rId3"/>
          <a:stretch>
            <a:fillRect/>
          </a:stretch>
        </p:blipFill>
        <p:spPr>
          <a:xfrm>
            <a:off x="609600" y="1447800"/>
            <a:ext cx="3886200" cy="3886200"/>
          </a:xfrm>
          <a:prstGeom prst="rect">
            <a:avLst/>
          </a:prstGeom>
        </p:spPr>
      </p:pic>
      <p:pic>
        <p:nvPicPr>
          <p:cNvPr id="4" name="Image 3"/>
          <p:cNvPicPr>
            <a:picLocks noChangeAspect="1"/>
          </p:cNvPicPr>
          <p:nvPr/>
        </p:nvPicPr>
        <p:blipFill>
          <a:blip r:embed="rId4"/>
          <a:stretch>
            <a:fillRect/>
          </a:stretch>
        </p:blipFill>
        <p:spPr>
          <a:xfrm>
            <a:off x="4724400" y="1447800"/>
            <a:ext cx="3886200" cy="3886200"/>
          </a:xfrm>
          <a:prstGeom prst="rect">
            <a:avLst/>
          </a:prstGeom>
        </p:spPr>
      </p:pic>
      <p:sp>
        <p:nvSpPr>
          <p:cNvPr id="3" name="Oval 2"/>
          <p:cNvSpPr/>
          <p:nvPr/>
        </p:nvSpPr>
        <p:spPr bwMode="auto">
          <a:xfrm>
            <a:off x="4724400" y="2667000"/>
            <a:ext cx="762000" cy="6822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8" name="Oval 2"/>
          <p:cNvSpPr/>
          <p:nvPr/>
        </p:nvSpPr>
        <p:spPr bwMode="auto">
          <a:xfrm>
            <a:off x="6286500" y="3581400"/>
            <a:ext cx="876300" cy="91439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620432"/>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667000" y="183336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573411"/>
            <a:ext cx="243840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20472" y="617220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rPr>
              <a:t>sustained moisture surpluses over Guinea (bottom left) and northwestern Ethiopia (top right). In contrast, seasonal total rainfall remained below-average over southwestern Cameroon despite recent rainfall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152400" y="3553006"/>
            <a:ext cx="3200400" cy="2489200"/>
          </a:xfrm>
          <a:prstGeom prst="rect">
            <a:avLst/>
          </a:prstGeom>
        </p:spPr>
      </p:pic>
      <p:pic>
        <p:nvPicPr>
          <p:cNvPr id="7170" name="Picture 2" descr="https://www.cpc.ncep.noaa.gov/products/international/africa_rfe/africa_rfe_90day_ptts_Gondar_Ethiopi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768" y="708669"/>
            <a:ext cx="3265533" cy="25398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cpc.ncep.noaa.gov/products/international/africa_rfe/africa_rfe_90day_ptts_Bamenda_Camero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3508485"/>
            <a:ext cx="3265533" cy="253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48304"/>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955584" y="1524000"/>
            <a:ext cx="376353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9 – 15 November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182506" y="5106751"/>
            <a:ext cx="8678969" cy="116955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400" b="1" dirty="0" smtClean="0">
                <a:solidFill>
                  <a:schemeClr val="bg1"/>
                </a:solidFill>
              </a:rPr>
              <a:t>For week-1 (left panel</a:t>
            </a:r>
            <a:r>
              <a:rPr lang="en-US" altLang="en-US" sz="1400" b="1" dirty="0">
                <a:solidFill>
                  <a:schemeClr val="bg1"/>
                </a:solidFill>
              </a:rPr>
              <a:t>) and week-2 forecast (right panel</a:t>
            </a:r>
            <a:r>
              <a:rPr lang="en-US" altLang="en-US" sz="1400" b="1" dirty="0" smtClean="0">
                <a:solidFill>
                  <a:schemeClr val="bg1"/>
                </a:solidFill>
              </a:rPr>
              <a:t>), the </a:t>
            </a:r>
            <a:r>
              <a:rPr lang="en-US" altLang="en-US" sz="1400" b="1" dirty="0">
                <a:solidFill>
                  <a:schemeClr val="bg1"/>
                </a:solidFill>
              </a:rPr>
              <a:t>NCEP GEFS </a:t>
            </a:r>
            <a:r>
              <a:rPr lang="en-US" altLang="en-US" sz="1400" b="1" dirty="0" smtClean="0">
                <a:solidFill>
                  <a:schemeClr val="bg1"/>
                </a:solidFill>
              </a:rPr>
              <a:t>forecasts indicate a moderate to high </a:t>
            </a:r>
            <a:r>
              <a:rPr lang="en-US" altLang="en-US" sz="1400" b="1" dirty="0">
                <a:solidFill>
                  <a:schemeClr val="bg1"/>
                </a:solidFill>
              </a:rPr>
              <a:t>chance </a:t>
            </a:r>
            <a:r>
              <a:rPr lang="en-US" altLang="en-US" sz="1400" b="1" dirty="0" smtClean="0">
                <a:solidFill>
                  <a:schemeClr val="bg1"/>
                </a:solidFill>
              </a:rPr>
              <a:t>(over </a:t>
            </a:r>
            <a:r>
              <a:rPr lang="en-US" altLang="en-US" sz="1400" b="1" dirty="0">
                <a:solidFill>
                  <a:schemeClr val="bg1"/>
                </a:solidFill>
              </a:rPr>
              <a:t>70</a:t>
            </a:r>
            <a:r>
              <a:rPr lang="en-US" altLang="en-US" sz="1400" b="1" dirty="0" smtClean="0">
                <a:solidFill>
                  <a:schemeClr val="bg1"/>
                </a:solidFill>
              </a:rPr>
              <a:t>%) </a:t>
            </a:r>
            <a:r>
              <a:rPr lang="en-US" altLang="en-US" sz="1400" b="1" dirty="0">
                <a:solidFill>
                  <a:schemeClr val="bg1"/>
                </a:solidFill>
              </a:rPr>
              <a:t>for </a:t>
            </a:r>
            <a:r>
              <a:rPr lang="en-US" altLang="en-US" sz="1400" b="1" dirty="0" smtClean="0">
                <a:solidFill>
                  <a:schemeClr val="bg1"/>
                </a:solidFill>
              </a:rPr>
              <a:t>rainfall to exceed 50 mm over portions of Liberia, southern Nigeria, western Cameroon, Equatorial Guinea, Gabon, Congo, northern Angola, and </a:t>
            </a:r>
            <a:r>
              <a:rPr lang="en-US" altLang="en-US" sz="1400" b="1" dirty="0" err="1" smtClean="0">
                <a:solidFill>
                  <a:schemeClr val="bg1"/>
                </a:solidFill>
              </a:rPr>
              <a:t>Eswatini</a:t>
            </a:r>
            <a:r>
              <a:rPr lang="en-US" altLang="en-US" sz="1400" b="1" dirty="0" smtClean="0">
                <a:solidFill>
                  <a:schemeClr val="bg1"/>
                </a:solidFill>
              </a:rPr>
              <a:t>.</a:t>
            </a:r>
          </a:p>
          <a:p>
            <a:pPr algn="just" eaLnBrk="1" hangingPunct="1">
              <a:lnSpc>
                <a:spcPct val="90000"/>
              </a:lnSpc>
              <a:spcBef>
                <a:spcPct val="50000"/>
              </a:spcBef>
            </a:pPr>
            <a:r>
              <a:rPr lang="en-US" altLang="en-US" sz="1400" b="1" dirty="0" smtClean="0">
                <a:solidFill>
                  <a:schemeClr val="bg1"/>
                </a:solidFill>
              </a:rPr>
              <a:t>In addition, the </a:t>
            </a:r>
            <a:r>
              <a:rPr lang="en-US" altLang="en-US" sz="1400" b="1" dirty="0">
                <a:solidFill>
                  <a:schemeClr val="bg1"/>
                </a:solidFill>
              </a:rPr>
              <a:t>week-2 </a:t>
            </a:r>
            <a:r>
              <a:rPr lang="en-US" altLang="en-US" sz="1400" b="1" dirty="0" smtClean="0">
                <a:solidFill>
                  <a:schemeClr val="bg1"/>
                </a:solidFill>
              </a:rPr>
              <a:t>forecast indicates an increased chance (over 70%) for weekly rainfall to exceed 50 mm across western and eastern DRC, southwestern Uganda, Rwanda, and Burundi.</a:t>
            </a:r>
            <a:endParaRPr lang="en-US" altLang="en-US" sz="1400" b="1" dirty="0">
              <a:solidFill>
                <a:schemeClr val="bg1"/>
              </a:solidFill>
            </a:endParaRPr>
          </a:p>
        </p:txBody>
      </p:sp>
      <p:sp>
        <p:nvSpPr>
          <p:cNvPr id="9" name="TextBox 10"/>
          <p:cNvSpPr txBox="1">
            <a:spLocks noChangeArrowheads="1"/>
          </p:cNvSpPr>
          <p:nvPr/>
        </p:nvSpPr>
        <p:spPr bwMode="auto">
          <a:xfrm>
            <a:off x="496234" y="1524000"/>
            <a:ext cx="3707425"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 – 8 November </a:t>
            </a:r>
            <a:r>
              <a:rPr lang="en-US" altLang="en-US" b="1" dirty="0">
                <a:solidFill>
                  <a:srgbClr val="FFFF00"/>
                </a:solidFill>
              </a:rPr>
              <a:t>2021</a:t>
            </a:r>
          </a:p>
        </p:txBody>
      </p:sp>
      <p:pic>
        <p:nvPicPr>
          <p:cNvPr id="2" name="Image 1"/>
          <p:cNvPicPr>
            <a:picLocks noChangeAspect="1"/>
          </p:cNvPicPr>
          <p:nvPr/>
        </p:nvPicPr>
        <p:blipFill>
          <a:blip r:embed="rId3"/>
          <a:stretch>
            <a:fillRect/>
          </a:stretch>
        </p:blipFill>
        <p:spPr>
          <a:xfrm>
            <a:off x="282406" y="1942140"/>
            <a:ext cx="3953337" cy="2965003"/>
          </a:xfrm>
          <a:prstGeom prst="rect">
            <a:avLst/>
          </a:prstGeom>
        </p:spPr>
      </p:pic>
      <p:pic>
        <p:nvPicPr>
          <p:cNvPr id="3" name="Image 2"/>
          <p:cNvPicPr>
            <a:picLocks noChangeAspect="1"/>
          </p:cNvPicPr>
          <p:nvPr/>
        </p:nvPicPr>
        <p:blipFill>
          <a:blip r:embed="rId4"/>
          <a:stretch>
            <a:fillRect/>
          </a:stretch>
        </p:blipFill>
        <p:spPr>
          <a:xfrm>
            <a:off x="4765778" y="1942140"/>
            <a:ext cx="3953337" cy="29650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200229</TotalTime>
  <Words>1959</Words>
  <Application>Microsoft Office PowerPoint</Application>
  <PresentationFormat>Affichage à l'écran (4:3)</PresentationFormat>
  <Paragraphs>83</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Compte Microsoft</cp:lastModifiedBy>
  <cp:revision>10023</cp:revision>
  <cp:lastPrinted>2018-07-09T15:13:07Z</cp:lastPrinted>
  <dcterms:created xsi:type="dcterms:W3CDTF">2001-08-31T10:39:36Z</dcterms:created>
  <dcterms:modified xsi:type="dcterms:W3CDTF">2021-11-01T15:56:27Z</dcterms:modified>
</cp:coreProperties>
</file>